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40" algn="l" defTabSz="914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78" algn="l" defTabSz="914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18" algn="l" defTabSz="914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58" algn="l" defTabSz="914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198" algn="l" defTabSz="914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236" algn="l" defTabSz="914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276" algn="l" defTabSz="914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316" algn="l" defTabSz="9140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70330A"/>
    <a:srgbClr val="462006"/>
    <a:srgbClr val="530914"/>
    <a:srgbClr val="F7EBE5"/>
    <a:srgbClr val="8CA477"/>
    <a:srgbClr val="3A5C33"/>
    <a:srgbClr val="788667"/>
    <a:srgbClr val="728362"/>
    <a:srgbClr val="6B7E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84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3347138769640031"/>
          <c:y val="1.8970556053885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3455284957089866E-2"/>
          <c:y val="6.4863556388314467E-2"/>
          <c:w val="0.93654471504291015"/>
          <c:h val="0.686335299350146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AF-43F3-A9C2-EA1174F7F6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AF-43F3-A9C2-EA1174F7F63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AF-43F3-A9C2-EA1174F7F6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0590720"/>
        <c:axId val="400592400"/>
      </c:barChart>
      <c:catAx>
        <c:axId val="40059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592400"/>
        <c:crosses val="autoZero"/>
        <c:auto val="1"/>
        <c:lblAlgn val="ctr"/>
        <c:lblOffset val="100"/>
        <c:noMultiLvlLbl val="0"/>
      </c:catAx>
      <c:valAx>
        <c:axId val="40059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590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33" indent="0" algn="ctr">
              <a:buNone/>
              <a:defRPr sz="2000"/>
            </a:lvl2pPr>
            <a:lvl3pPr marL="914267" indent="0" algn="ctr">
              <a:buNone/>
              <a:defRPr sz="1800"/>
            </a:lvl3pPr>
            <a:lvl4pPr marL="1371400" indent="0" algn="ctr">
              <a:buNone/>
              <a:defRPr sz="1600"/>
            </a:lvl4pPr>
            <a:lvl5pPr marL="1828534" indent="0" algn="ctr">
              <a:buNone/>
              <a:defRPr sz="1600"/>
            </a:lvl5pPr>
            <a:lvl6pPr marL="2285669" indent="0" algn="ctr">
              <a:buNone/>
              <a:defRPr sz="1600"/>
            </a:lvl6pPr>
            <a:lvl7pPr marL="2742801" indent="0" algn="ctr">
              <a:buNone/>
              <a:defRPr sz="1600"/>
            </a:lvl7pPr>
            <a:lvl8pPr marL="3199935" indent="0" algn="ctr">
              <a:buNone/>
              <a:defRPr sz="1600"/>
            </a:lvl8pPr>
            <a:lvl9pPr marL="365706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446A-B25B-446E-A117-69738708ABDA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3BB5-3D5B-46C4-AFAF-B24E9B8CC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645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446A-B25B-446E-A117-69738708ABDA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3BB5-3D5B-46C4-AFAF-B24E9B8CC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786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7177" y="1928815"/>
            <a:ext cx="5434012" cy="306927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1964" y="1928815"/>
            <a:ext cx="16152812" cy="306927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446A-B25B-446E-A117-69738708ABDA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3BB5-3D5B-46C4-AFAF-B24E9B8CC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7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446A-B25B-446E-A117-69738708ABDA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3BB5-3D5B-46C4-AFAF-B24E9B8CC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03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3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6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0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9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0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446A-B25B-446E-A117-69738708ABDA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3BB5-3D5B-46C4-AFAF-B24E9B8CC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54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1962" y="9640888"/>
            <a:ext cx="10793412" cy="22980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77777" y="9640888"/>
            <a:ext cx="10793413" cy="22980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446A-B25B-446E-A117-69738708ABDA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3BB5-3D5B-46C4-AFAF-B24E9B8CC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552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3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0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9" indent="0">
              <a:buNone/>
              <a:defRPr sz="1600" b="1"/>
            </a:lvl6pPr>
            <a:lvl7pPr marL="2742801" indent="0">
              <a:buNone/>
              <a:defRPr sz="1600" b="1"/>
            </a:lvl7pPr>
            <a:lvl8pPr marL="3199935" indent="0">
              <a:buNone/>
              <a:defRPr sz="1600" b="1"/>
            </a:lvl8pPr>
            <a:lvl9pPr marL="365706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3" indent="0">
              <a:buNone/>
              <a:defRPr sz="2000" b="1"/>
            </a:lvl2pPr>
            <a:lvl3pPr marL="914267" indent="0">
              <a:buNone/>
              <a:defRPr sz="1800" b="1"/>
            </a:lvl3pPr>
            <a:lvl4pPr marL="1371400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9" indent="0">
              <a:buNone/>
              <a:defRPr sz="1600" b="1"/>
            </a:lvl6pPr>
            <a:lvl7pPr marL="2742801" indent="0">
              <a:buNone/>
              <a:defRPr sz="1600" b="1"/>
            </a:lvl7pPr>
            <a:lvl8pPr marL="3199935" indent="0">
              <a:buNone/>
              <a:defRPr sz="1600" b="1"/>
            </a:lvl8pPr>
            <a:lvl9pPr marL="365706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446A-B25B-446E-A117-69738708ABDA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3BB5-3D5B-46C4-AFAF-B24E9B8CC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66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446A-B25B-446E-A117-69738708ABDA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3BB5-3D5B-46C4-AFAF-B24E9B8CC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66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446A-B25B-446E-A117-69738708ABDA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3BB5-3D5B-46C4-AFAF-B24E9B8CC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24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3" indent="0">
              <a:buNone/>
              <a:defRPr sz="1400"/>
            </a:lvl2pPr>
            <a:lvl3pPr marL="914267" indent="0">
              <a:buNone/>
              <a:defRPr sz="1200"/>
            </a:lvl3pPr>
            <a:lvl4pPr marL="1371400" indent="0">
              <a:buNone/>
              <a:defRPr sz="1000"/>
            </a:lvl4pPr>
            <a:lvl5pPr marL="1828534" indent="0">
              <a:buNone/>
              <a:defRPr sz="1000"/>
            </a:lvl5pPr>
            <a:lvl6pPr marL="2285669" indent="0">
              <a:buNone/>
              <a:defRPr sz="1000"/>
            </a:lvl6pPr>
            <a:lvl7pPr marL="2742801" indent="0">
              <a:buNone/>
              <a:defRPr sz="1000"/>
            </a:lvl7pPr>
            <a:lvl8pPr marL="3199935" indent="0">
              <a:buNone/>
              <a:defRPr sz="1000"/>
            </a:lvl8pPr>
            <a:lvl9pPr marL="365706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446A-B25B-446E-A117-69738708ABDA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3BB5-3D5B-46C4-AFAF-B24E9B8CC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876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33" indent="0">
              <a:buNone/>
              <a:defRPr sz="2800"/>
            </a:lvl2pPr>
            <a:lvl3pPr marL="914267" indent="0">
              <a:buNone/>
              <a:defRPr sz="2400"/>
            </a:lvl3pPr>
            <a:lvl4pPr marL="1371400" indent="0">
              <a:buNone/>
              <a:defRPr sz="2000"/>
            </a:lvl4pPr>
            <a:lvl5pPr marL="1828534" indent="0">
              <a:buNone/>
              <a:defRPr sz="2000"/>
            </a:lvl5pPr>
            <a:lvl6pPr marL="2285669" indent="0">
              <a:buNone/>
              <a:defRPr sz="2000"/>
            </a:lvl6pPr>
            <a:lvl7pPr marL="2742801" indent="0">
              <a:buNone/>
              <a:defRPr sz="2000"/>
            </a:lvl7pPr>
            <a:lvl8pPr marL="3199935" indent="0">
              <a:buNone/>
              <a:defRPr sz="2000"/>
            </a:lvl8pPr>
            <a:lvl9pPr marL="3657068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3" indent="0">
              <a:buNone/>
              <a:defRPr sz="1400"/>
            </a:lvl2pPr>
            <a:lvl3pPr marL="914267" indent="0">
              <a:buNone/>
              <a:defRPr sz="1200"/>
            </a:lvl3pPr>
            <a:lvl4pPr marL="1371400" indent="0">
              <a:buNone/>
              <a:defRPr sz="1000"/>
            </a:lvl4pPr>
            <a:lvl5pPr marL="1828534" indent="0">
              <a:buNone/>
              <a:defRPr sz="1000"/>
            </a:lvl5pPr>
            <a:lvl6pPr marL="2285669" indent="0">
              <a:buNone/>
              <a:defRPr sz="1000"/>
            </a:lvl6pPr>
            <a:lvl7pPr marL="2742801" indent="0">
              <a:buNone/>
              <a:defRPr sz="1000"/>
            </a:lvl7pPr>
            <a:lvl8pPr marL="3199935" indent="0">
              <a:buNone/>
              <a:defRPr sz="1000"/>
            </a:lvl8pPr>
            <a:lvl9pPr marL="365706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446A-B25B-446E-A117-69738708ABDA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3BB5-3D5B-46C4-AFAF-B24E9B8CC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309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2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A446A-B25B-446E-A117-69738708ABDA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B3BB5-3D5B-46C4-AFAF-B24E9B8CC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84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67" indent="-228567" algn="l" defTabSz="914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0" indent="-228567" algn="l" defTabSz="914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4" indent="-228567" algn="l" defTabSz="914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7" indent="-228567" algn="l" defTabSz="914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2" indent="-228567" algn="l" defTabSz="914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34" indent="-228567" algn="l" defTabSz="914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69" indent="-228567" algn="l" defTabSz="914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2" indent="-228567" algn="l" defTabSz="914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6" indent="-228567" algn="l" defTabSz="914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3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7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0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4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9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1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5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68" algn="l" defTabSz="9142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FAFD140-D9B5-4BED-9DA4-BD96DD754388}"/>
              </a:ext>
            </a:extLst>
          </p:cNvPr>
          <p:cNvSpPr/>
          <p:nvPr/>
        </p:nvSpPr>
        <p:spPr>
          <a:xfrm>
            <a:off x="316192" y="376890"/>
            <a:ext cx="983340" cy="888240"/>
          </a:xfrm>
          <a:prstGeom prst="rect">
            <a:avLst/>
          </a:prstGeom>
          <a:solidFill>
            <a:srgbClr val="D0C3B2"/>
          </a:solidFill>
          <a:ln w="38100">
            <a:solidFill>
              <a:srgbClr val="4620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1" b="1" dirty="0">
                <a:solidFill>
                  <a:schemeClr val="tx1"/>
                </a:solidFill>
                <a:cs typeface="B Nazanin" panose="00000400000000000000" pitchFamily="2" charset="-78"/>
              </a:rPr>
              <a:t>محل درج تصویر نویسنده ارائه دهنده</a:t>
            </a:r>
            <a:endParaRPr lang="en-US" sz="1401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4D1FDB-CF39-4B08-81C1-B4CF1BBAEA50}"/>
              </a:ext>
            </a:extLst>
          </p:cNvPr>
          <p:cNvSpPr/>
          <p:nvPr/>
        </p:nvSpPr>
        <p:spPr>
          <a:xfrm>
            <a:off x="1469459" y="365595"/>
            <a:ext cx="954823" cy="899535"/>
          </a:xfrm>
          <a:prstGeom prst="rect">
            <a:avLst/>
          </a:prstGeom>
          <a:solidFill>
            <a:srgbClr val="D0C3B2"/>
          </a:solidFill>
          <a:ln w="38100">
            <a:solidFill>
              <a:srgbClr val="4620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1" b="1" dirty="0">
                <a:solidFill>
                  <a:schemeClr val="tx1"/>
                </a:solidFill>
                <a:cs typeface="B Nazanin" panose="00000400000000000000" pitchFamily="2" charset="-78"/>
              </a:rPr>
              <a:t>محل درج آرم سازمانی نویسندگان</a:t>
            </a:r>
            <a:endParaRPr lang="en-US" sz="1401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5" name="Text Box 1059">
            <a:extLst>
              <a:ext uri="{FF2B5EF4-FFF2-40B4-BE49-F238E27FC236}">
                <a16:creationId xmlns:a16="http://schemas.microsoft.com/office/drawing/2014/main" id="{857DA56E-F5DF-4118-9767-F18D4742D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8157" y="1460790"/>
            <a:ext cx="9188245" cy="842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226" tIns="51226" rIns="51226" bIns="51226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rtl="1"/>
            <a:r>
              <a:rPr lang="fa-IR" sz="2000" b="1" dirty="0">
                <a:latin typeface="فهفق"/>
                <a:cs typeface="B Nazanin" panose="00000400000000000000" pitchFamily="2" charset="-78"/>
              </a:rPr>
              <a:t>عنوان عنوان عنوان عنوان عنوان عنوان عنوان عنوان</a:t>
            </a:r>
          </a:p>
          <a:p>
            <a:pPr algn="ctr" rtl="1"/>
            <a:r>
              <a:rPr lang="fa-IR" sz="1600" b="1" dirty="0">
                <a:cs typeface="B Nazanin" panose="00000400000000000000" pitchFamily="2" charset="-78"/>
              </a:rPr>
              <a:t>نام و نام خانوادگی نویسنده اول</a:t>
            </a:r>
            <a:r>
              <a:rPr lang="fa-IR" sz="1600" b="1" baseline="30000" dirty="0">
                <a:cs typeface="B Nazanin" panose="00000400000000000000" pitchFamily="2" charset="-78"/>
              </a:rPr>
              <a:t>1</a:t>
            </a:r>
            <a:r>
              <a:rPr lang="fa-IR" sz="1600" b="1" dirty="0">
                <a:cs typeface="B Nazanin" panose="00000400000000000000" pitchFamily="2" charset="-78"/>
              </a:rPr>
              <a:t>، نام و نام خانوادگی نویسنده دوم</a:t>
            </a:r>
            <a:r>
              <a:rPr lang="fa-IR" sz="1600" b="1" baseline="30000" dirty="0">
                <a:cs typeface="B Nazanin" panose="00000400000000000000" pitchFamily="2" charset="-78"/>
              </a:rPr>
              <a:t>2</a:t>
            </a:r>
            <a:r>
              <a:rPr lang="fa-IR" sz="1600" b="1" dirty="0">
                <a:cs typeface="B Nazanin" panose="00000400000000000000" pitchFamily="2" charset="-78"/>
              </a:rPr>
              <a:t>، ...</a:t>
            </a:r>
            <a:endParaRPr lang="en-US" sz="1600" b="1" dirty="0">
              <a:cs typeface="B Nazanin" panose="00000400000000000000" pitchFamily="2" charset="-78"/>
            </a:endParaRPr>
          </a:p>
          <a:p>
            <a:pPr algn="ctr" rtl="1"/>
            <a:r>
              <a:rPr lang="ar-SA" sz="1200" dirty="0">
                <a:ea typeface="Calibri" panose="020F0502020204030204" pitchFamily="34" charset="0"/>
                <a:cs typeface="B Nazanin" panose="00000400000000000000" pitchFamily="2" charset="-78"/>
              </a:rPr>
              <a:t>1- </a:t>
            </a:r>
            <a:r>
              <a:rPr lang="fa-IR" sz="1200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آدرس سازمانی نویسنده اول؛ </a:t>
            </a:r>
            <a:r>
              <a:rPr lang="fa-IR" sz="1200" dirty="0">
                <a:ea typeface="Calibri" panose="020F0502020204030204" pitchFamily="34" charset="0"/>
                <a:cs typeface="B Nazanin" panose="00000400000000000000" pitchFamily="2" charset="-78"/>
              </a:rPr>
              <a:t>2</a:t>
            </a:r>
            <a:r>
              <a:rPr lang="ar-SA" sz="1200" dirty="0">
                <a:ea typeface="Calibri" panose="020F0502020204030204" pitchFamily="34" charset="0"/>
                <a:cs typeface="B Nazanin" panose="00000400000000000000" pitchFamily="2" charset="-78"/>
              </a:rPr>
              <a:t>- </a:t>
            </a:r>
            <a:r>
              <a:rPr lang="fa-IR" sz="1200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آدرس سازمانی نویسنده دوم؛ ... پست الکترونیک نویسنده مسئول مقاله</a:t>
            </a:r>
            <a:r>
              <a:rPr lang="fa-IR" altLang="en-US" sz="1200" b="1" dirty="0">
                <a:effectLst>
                  <a:outerShdw blurRad="38100" dist="38100" dir="2700000" algn="tl">
                    <a:srgbClr val="FFFFFF"/>
                  </a:outerShdw>
                </a:effectLst>
                <a:cs typeface="B Nazanin" panose="00000400000000000000" pitchFamily="2" charset="-78"/>
              </a:rPr>
              <a:t> </a:t>
            </a:r>
            <a:endParaRPr lang="en-US" altLang="en-US" sz="1200" b="1" dirty="0">
              <a:effectLst>
                <a:outerShdw blurRad="38100" dist="38100" dir="2700000" algn="tl">
                  <a:srgbClr val="FFFFFF"/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3EA8E166-801C-49DD-B1D1-47CE4E34E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5961" y="2616367"/>
            <a:ext cx="5895874" cy="1258313"/>
          </a:xfrm>
          <a:prstGeom prst="roundRect">
            <a:avLst>
              <a:gd name="adj" fmla="val 7000"/>
            </a:avLst>
          </a:prstGeom>
          <a:noFill/>
          <a:ln w="57150">
            <a:solidFill>
              <a:srgbClr val="D0C3B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51226" tIns="51226" rIns="51226" bIns="51226" anchor="t" anchorCtr="0">
            <a:spAutoFit/>
          </a:bodyPr>
          <a:lstStyle/>
          <a:p>
            <a:pPr marL="0" marR="0" lvl="0" indent="0" algn="just" defTabSz="914078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اندازه  قلم متن اصلی 26،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 B Nazanin </a:t>
            </a:r>
            <a:r>
              <a:rPr kumimoji="0" lang="fa-I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برای متون فارسی  باشد. برای لغات انگلیسی از  فونت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Time New Romance </a:t>
            </a:r>
            <a:r>
              <a:rPr kumimoji="0" lang="fa-I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و دو سایز کوچکتر از اندازه قلم فارسی استفاده شود. اندازه فونت عنوان مقاله 62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B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Titr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kumimoji="0" lang="fa-I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 و زیرعنوان‌ها 42 ‌باشد. زیر عنوان 1 شامل چکیده مقاله باشد. آخرین زیرعنوان شامل منابع باشد. تمامی شکل‌ها دارای زیرنویس  و جداول ارائه شده دارای عنوان باشند.</a:t>
            </a:r>
          </a:p>
          <a:p>
            <a:pPr algn="just" rtl="1">
              <a:defRPr/>
            </a:pPr>
            <a:r>
              <a:rPr kumimoji="0" lang="fa-I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پوستر در یک صفحه تهیه شود. اندازه پوستر به ارتفاع 67 و عرض 120 سانتی‏متر به حالت افقی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landscape </a:t>
            </a:r>
            <a:r>
              <a:rPr kumimoji="0" lang="fa-I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 در نظر گرفته شود</a:t>
            </a:r>
            <a:r>
              <a:rPr kumimoji="0" lang="fa-I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Nazanin" panose="00000400000000000000" pitchFamily="2" charset="-78"/>
              </a:rPr>
              <a:t>. </a:t>
            </a:r>
            <a:r>
              <a:rPr kumimoji="0" lang="fa-I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B Nazanin" panose="00000400000000000000" pitchFamily="2" charset="-78"/>
              </a:rPr>
              <a:t>آرم بالای پوستر (مشخصات کنگره و ...) در تمامی پوسترها بایستی به صورت یکنواخت و ثابت باشد. </a:t>
            </a:r>
          </a:p>
        </p:txBody>
      </p:sp>
      <p:sp>
        <p:nvSpPr>
          <p:cNvPr id="7" name="Round Same Side Corner Rectangle 8">
            <a:extLst>
              <a:ext uri="{FF2B5EF4-FFF2-40B4-BE49-F238E27FC236}">
                <a16:creationId xmlns:a16="http://schemas.microsoft.com/office/drawing/2014/main" id="{1E5FE485-05C6-401A-BE7D-3D67DA3046A6}"/>
              </a:ext>
            </a:extLst>
          </p:cNvPr>
          <p:cNvSpPr/>
          <p:nvPr/>
        </p:nvSpPr>
        <p:spPr>
          <a:xfrm>
            <a:off x="6205961" y="2296984"/>
            <a:ext cx="5895874" cy="319382"/>
          </a:xfrm>
          <a:prstGeom prst="round2SameRect">
            <a:avLst/>
          </a:prstGeom>
          <a:gradFill flip="none" rotWithShape="1">
            <a:gsLst>
              <a:gs pos="52500">
                <a:srgbClr val="7A8869"/>
              </a:gs>
              <a:gs pos="13000">
                <a:srgbClr val="234C20"/>
              </a:gs>
              <a:gs pos="92000">
                <a:schemeClr val="accent6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solidFill>
              <a:srgbClr val="4620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>
              <a:defRPr/>
            </a:pPr>
            <a:r>
              <a:rPr lang="fa-IR" sz="1541" dirty="0">
                <a:cs typeface="B Titr" panose="00000700000000000000" pitchFamily="2" charset="-78"/>
              </a:rPr>
              <a:t>   چکیده</a:t>
            </a:r>
            <a:r>
              <a:rPr lang="en-US" sz="1541" dirty="0">
                <a:cs typeface="B Titr" panose="00000700000000000000" pitchFamily="2" charset="-78"/>
              </a:rPr>
              <a:t> </a:t>
            </a:r>
            <a:r>
              <a:rPr lang="fa-IR" sz="1541" dirty="0">
                <a:cs typeface="B Titr" panose="00000700000000000000" pitchFamily="2" charset="-78"/>
              </a:rPr>
              <a:t>(تعداد کلمه؟):</a:t>
            </a:r>
            <a:endParaRPr lang="fa-IR" sz="1541" dirty="0">
              <a:cs typeface="B Nazanin" panose="00000400000000000000" pitchFamily="2" charset="-78"/>
            </a:endParaRPr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B9A8919E-8A8F-4647-B86C-AB4CA1D69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5961" y="4192204"/>
            <a:ext cx="5895874" cy="1003099"/>
          </a:xfrm>
          <a:prstGeom prst="roundRect">
            <a:avLst>
              <a:gd name="adj" fmla="val 7000"/>
            </a:avLst>
          </a:prstGeom>
          <a:noFill/>
          <a:ln w="57150">
            <a:solidFill>
              <a:srgbClr val="D0C3B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51226" tIns="51226" rIns="51226" bIns="51226" anchor="t" anchorCtr="0">
            <a:spAutoFit/>
          </a:bodyPr>
          <a:lstStyle/>
          <a:p>
            <a:pPr algn="just" rtl="1">
              <a:defRPr/>
            </a:pPr>
            <a:r>
              <a:rPr lang="fa-IR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پس از تکمیل طراحی و تهیه پوستر آن را به فرمت تصویر </a:t>
            </a:r>
            <a:r>
              <a:rPr lang="en-US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JPEG</a:t>
            </a:r>
            <a:r>
              <a:rPr lang="fa-IR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 ذخیره نمایید. برای ذخیره فایل به فرمت تصویر در نرم افزار پاورپوینت مراحل زیر را پیگیری نمایید:</a:t>
            </a:r>
          </a:p>
          <a:p>
            <a:pPr algn="just" rtl="1">
              <a:defRPr/>
            </a:pPr>
            <a:r>
              <a:rPr lang="fa-IR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گزینه </a:t>
            </a:r>
            <a:r>
              <a:rPr lang="en-US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File </a:t>
            </a:r>
            <a:r>
              <a:rPr lang="fa-IR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انتخاب نمایید سپس روی گزینه </a:t>
            </a:r>
            <a:r>
              <a:rPr lang="en-US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Save As </a:t>
            </a:r>
            <a:r>
              <a:rPr lang="fa-IR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 کلیک نموده از صفحه باز شده گزینه </a:t>
            </a:r>
            <a:r>
              <a:rPr lang="en-US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Browse </a:t>
            </a:r>
            <a:r>
              <a:rPr lang="fa-IR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انتخاب نمایید. از صفحه باز شده محل ذخیره سازی تصویر را انتخاب نموده و سپس نام فایل</a:t>
            </a:r>
          </a:p>
        </p:txBody>
      </p:sp>
      <p:sp>
        <p:nvSpPr>
          <p:cNvPr id="9" name="Round Same Side Corner Rectangle 8">
            <a:extLst>
              <a:ext uri="{FF2B5EF4-FFF2-40B4-BE49-F238E27FC236}">
                <a16:creationId xmlns:a16="http://schemas.microsoft.com/office/drawing/2014/main" id="{9E825D6C-812B-4349-8136-ADDACD83914D}"/>
              </a:ext>
            </a:extLst>
          </p:cNvPr>
          <p:cNvSpPr/>
          <p:nvPr/>
        </p:nvSpPr>
        <p:spPr>
          <a:xfrm>
            <a:off x="6205961" y="3872822"/>
            <a:ext cx="5895874" cy="319382"/>
          </a:xfrm>
          <a:prstGeom prst="round2SameRect">
            <a:avLst/>
          </a:prstGeom>
          <a:gradFill flip="none" rotWithShape="1">
            <a:gsLst>
              <a:gs pos="52500">
                <a:srgbClr val="7A8869"/>
              </a:gs>
              <a:gs pos="13000">
                <a:srgbClr val="234C20"/>
              </a:gs>
              <a:gs pos="92000">
                <a:schemeClr val="accent6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solidFill>
              <a:srgbClr val="4620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1541" dirty="0">
                <a:cs typeface="B Titr" panose="00000700000000000000" pitchFamily="2" charset="-78"/>
              </a:rPr>
              <a:t>مقدمه </a:t>
            </a:r>
            <a:r>
              <a:rPr lang="en-US" sz="1541" dirty="0">
                <a:cs typeface="B Titr" panose="00000700000000000000" pitchFamily="2" charset="-78"/>
              </a:rPr>
              <a:t> </a:t>
            </a:r>
            <a:r>
              <a:rPr lang="fa-IR" sz="1541" dirty="0">
                <a:cs typeface="B Titr" panose="00000700000000000000" pitchFamily="2" charset="-78"/>
              </a:rPr>
              <a:t>(تعداد کلمه؟):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833F40AF-9D9F-4DD2-A4D7-767339CAF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5960" y="5575090"/>
            <a:ext cx="5895874" cy="1227010"/>
          </a:xfrm>
          <a:prstGeom prst="roundRect">
            <a:avLst>
              <a:gd name="adj" fmla="val 7000"/>
            </a:avLst>
          </a:prstGeom>
          <a:noFill/>
          <a:ln w="57150">
            <a:solidFill>
              <a:srgbClr val="D0C3B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51226" tIns="51226" rIns="51226" bIns="51226" anchor="t" anchorCtr="0">
            <a:spAutoFit/>
          </a:bodyPr>
          <a:lstStyle/>
          <a:p>
            <a:pPr algn="just" rtl="1">
              <a:defRPr/>
            </a:pPr>
            <a:r>
              <a:rPr lang="fa-IR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را به کد مقاله تغییر دهید و از قسمت </a:t>
            </a:r>
            <a:r>
              <a:rPr lang="en-US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Save as type </a:t>
            </a:r>
            <a:r>
              <a:rPr lang="fa-IR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 گزینه </a:t>
            </a:r>
            <a:r>
              <a:rPr lang="en-US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JPEG File Interchange Format </a:t>
            </a:r>
            <a:r>
              <a:rPr lang="fa-IR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انتخاب نمایید و در نهایت روی گزینه </a:t>
            </a:r>
            <a:r>
              <a:rPr lang="en-US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Save </a:t>
            </a:r>
            <a:r>
              <a:rPr lang="fa-IR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 کلیک نمایید.</a:t>
            </a:r>
          </a:p>
          <a:p>
            <a:pPr algn="just" rtl="1">
              <a:defRPr/>
            </a:pPr>
            <a:r>
              <a:rPr lang="fa-IR" sz="1401" dirty="0">
                <a:latin typeface="Times New Roman" panose="02020603050405020304" pitchFamily="18" charset="0"/>
                <a:cs typeface="B Nazanin" panose="00000400000000000000" pitchFamily="2" charset="-78"/>
              </a:rPr>
              <a:t> نام فایل پوستر خود را به کد مقاله تغییر دهید. لطفا تمامی مراحل ذکر شده با دقت مد نظر قرار گیرد تا از پیش آمدن مشکلات احتمالی جلوگیری شود.</a:t>
            </a:r>
          </a:p>
          <a:p>
            <a:pPr algn="just" rtl="1">
              <a:defRPr/>
            </a:pPr>
            <a:endParaRPr lang="fa-IR" sz="1401" dirty="0">
              <a:cs typeface="B Nazanin" panose="00000400000000000000" pitchFamily="2" charset="-78"/>
            </a:endParaRPr>
          </a:p>
        </p:txBody>
      </p:sp>
      <p:sp>
        <p:nvSpPr>
          <p:cNvPr id="11" name="Round Same Side Corner Rectangle 8">
            <a:extLst>
              <a:ext uri="{FF2B5EF4-FFF2-40B4-BE49-F238E27FC236}">
                <a16:creationId xmlns:a16="http://schemas.microsoft.com/office/drawing/2014/main" id="{A5C78EAF-79FF-4966-9C82-65D4FCB73CF0}"/>
              </a:ext>
            </a:extLst>
          </p:cNvPr>
          <p:cNvSpPr/>
          <p:nvPr/>
        </p:nvSpPr>
        <p:spPr>
          <a:xfrm>
            <a:off x="6205960" y="5255707"/>
            <a:ext cx="5895874" cy="319382"/>
          </a:xfrm>
          <a:prstGeom prst="round2SameRect">
            <a:avLst/>
          </a:prstGeom>
          <a:gradFill flip="none" rotWithShape="1">
            <a:gsLst>
              <a:gs pos="52500">
                <a:srgbClr val="7A8869"/>
              </a:gs>
              <a:gs pos="13000">
                <a:srgbClr val="234C20"/>
              </a:gs>
              <a:gs pos="92000">
                <a:schemeClr val="accent6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solidFill>
              <a:srgbClr val="4620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1541" dirty="0">
                <a:cs typeface="B Titr" panose="00000700000000000000" pitchFamily="2" charset="-78"/>
              </a:rPr>
              <a:t>مواد و روش‏ها </a:t>
            </a:r>
            <a:r>
              <a:rPr lang="en-US" sz="1541" dirty="0">
                <a:cs typeface="B Titr" panose="00000700000000000000" pitchFamily="2" charset="-78"/>
              </a:rPr>
              <a:t> </a:t>
            </a:r>
            <a:r>
              <a:rPr lang="fa-IR" sz="1541" dirty="0">
                <a:cs typeface="B Titr" panose="00000700000000000000" pitchFamily="2" charset="-78"/>
              </a:rPr>
              <a:t>(تعداد کلمه؟):</a:t>
            </a:r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049BEF6E-8619-4053-8515-D3BDB95A9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46" y="2604962"/>
            <a:ext cx="6005834" cy="2122655"/>
          </a:xfrm>
          <a:prstGeom prst="roundRect">
            <a:avLst>
              <a:gd name="adj" fmla="val 7000"/>
            </a:avLst>
          </a:prstGeom>
          <a:noFill/>
          <a:ln w="57150">
            <a:solidFill>
              <a:srgbClr val="D0C3B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51226" tIns="51226" rIns="51226" bIns="51226" anchor="t" anchorCtr="0">
            <a:spAutoFit/>
          </a:bodyPr>
          <a:lstStyle/>
          <a:p>
            <a:pPr marL="0" marR="0" lvl="0" indent="0" algn="just" defTabSz="914078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4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Nazanin" panose="00000400000000000000" pitchFamily="2" charset="-78"/>
              </a:rPr>
              <a:t>متن/ شکل/ جدول</a:t>
            </a:r>
          </a:p>
          <a:p>
            <a:pPr marL="0" marR="0" lvl="0" indent="0" algn="just" defTabSz="914078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401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B Nazanin" panose="00000400000000000000" pitchFamily="2" charset="-78"/>
            </a:endParaRPr>
          </a:p>
          <a:p>
            <a:pPr marL="0" marR="0" lvl="0" indent="0" algn="just" defTabSz="914078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401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B Nazanin" panose="00000400000000000000" pitchFamily="2" charset="-78"/>
            </a:endParaRPr>
          </a:p>
          <a:p>
            <a:pPr marL="0" marR="0" lvl="0" indent="0" algn="just" defTabSz="914078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401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B Nazanin" panose="00000400000000000000" pitchFamily="2" charset="-78"/>
            </a:endParaRPr>
          </a:p>
          <a:p>
            <a:pPr marL="0" marR="0" lvl="0" indent="0" algn="just" defTabSz="914078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4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Nazanin" panose="00000400000000000000" pitchFamily="2" charset="-78"/>
              </a:rPr>
              <a:t>به عنوان مثال اگر کد مقاله شما 1520 می باشد نام فایل پوستر باید به صورت زیر باشد:</a:t>
            </a:r>
          </a:p>
          <a:p>
            <a:pPr marL="0" marR="0" lvl="0" indent="0" algn="just" defTabSz="914078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Nazanin" panose="00000400000000000000" pitchFamily="2" charset="-78"/>
              </a:rPr>
              <a:t>1520-IMYC6.JPEG</a:t>
            </a:r>
            <a:endParaRPr kumimoji="0" lang="fa-IR" sz="1401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B Nazanin" panose="00000400000000000000" pitchFamily="2" charset="-78"/>
            </a:endParaRPr>
          </a:p>
          <a:p>
            <a:pPr marL="0" marR="0" lvl="0" indent="0" algn="just" defTabSz="914078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1401" dirty="0">
                <a:solidFill>
                  <a:prstClr val="black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ب</a:t>
            </a:r>
            <a:r>
              <a:rPr kumimoji="0" lang="fa-IR" sz="14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Nazanin" panose="00000400000000000000" pitchFamily="2" charset="-78"/>
              </a:rPr>
              <a:t>عد از آماده شدن فایل پوستر لطفا فایل صوتی ارائه پوستر خود را به فرمت</a:t>
            </a:r>
            <a:r>
              <a:rPr kumimoji="0" lang="en-US" sz="14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Nazanin" panose="00000400000000000000" pitchFamily="2" charset="-78"/>
              </a:rPr>
              <a:t>mp3  </a:t>
            </a:r>
            <a:r>
              <a:rPr kumimoji="0" lang="fa-IR" sz="14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Nazanin" panose="00000400000000000000" pitchFamily="2" charset="-78"/>
              </a:rPr>
              <a:t>در کمتر از 2 دقیقه تهیه نمایید و به همراه فایل پوستر در یک فایل</a:t>
            </a:r>
            <a:r>
              <a:rPr kumimoji="0" lang="en-US" sz="14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Nazanin" panose="00000400000000000000" pitchFamily="2" charset="-78"/>
              </a:rPr>
              <a:t>zip  </a:t>
            </a:r>
            <a:r>
              <a:rPr kumimoji="0" lang="fa-IR" sz="14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Nazanin" panose="00000400000000000000" pitchFamily="2" charset="-78"/>
              </a:rPr>
              <a:t>با نام کد مقاله ذخیره نمایید و از طریق سامانه ارسال نمایید: </a:t>
            </a:r>
            <a:r>
              <a:rPr kumimoji="0" lang="en-US" sz="1401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Nazanin" panose="00000400000000000000" pitchFamily="2" charset="-78"/>
              </a:rPr>
              <a:t>https://imyc6.um.ac.ir/fa</a:t>
            </a:r>
            <a:endParaRPr kumimoji="0" lang="en-US" sz="1401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3" name="Round Same Side Corner Rectangle 8">
            <a:extLst>
              <a:ext uri="{FF2B5EF4-FFF2-40B4-BE49-F238E27FC236}">
                <a16:creationId xmlns:a16="http://schemas.microsoft.com/office/drawing/2014/main" id="{38EE196B-8994-4CA0-A5AA-6635BFE0D8A1}"/>
              </a:ext>
            </a:extLst>
          </p:cNvPr>
          <p:cNvSpPr/>
          <p:nvPr/>
        </p:nvSpPr>
        <p:spPr>
          <a:xfrm>
            <a:off x="86445" y="2322945"/>
            <a:ext cx="6005835" cy="319382"/>
          </a:xfrm>
          <a:prstGeom prst="round2SameRect">
            <a:avLst/>
          </a:prstGeom>
          <a:gradFill flip="none" rotWithShape="1">
            <a:gsLst>
              <a:gs pos="52500">
                <a:srgbClr val="7A8869"/>
              </a:gs>
              <a:gs pos="13000">
                <a:srgbClr val="234C20"/>
              </a:gs>
              <a:gs pos="92000">
                <a:schemeClr val="accent6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rgbClr val="4620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1541" dirty="0">
                <a:cs typeface="B Titr" panose="00000700000000000000" pitchFamily="2" charset="-78"/>
              </a:rPr>
              <a:t>  نتایج و بحث </a:t>
            </a:r>
            <a:r>
              <a:rPr lang="en-US" sz="1541" dirty="0">
                <a:cs typeface="B Titr" panose="00000700000000000000" pitchFamily="2" charset="-78"/>
              </a:rPr>
              <a:t> </a:t>
            </a:r>
            <a:r>
              <a:rPr lang="fa-IR" sz="1541" dirty="0">
                <a:cs typeface="B Titr" panose="00000700000000000000" pitchFamily="2" charset="-78"/>
              </a:rPr>
              <a:t>(تعداد کلمه؟):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58D1069-A84E-4C3B-8F6D-B7849A408C16}"/>
              </a:ext>
            </a:extLst>
          </p:cNvPr>
          <p:cNvGraphicFramePr/>
          <p:nvPr/>
        </p:nvGraphicFramePr>
        <p:xfrm>
          <a:off x="302514" y="2803693"/>
          <a:ext cx="1943549" cy="784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AutoShape 4">
            <a:extLst>
              <a:ext uri="{FF2B5EF4-FFF2-40B4-BE49-F238E27FC236}">
                <a16:creationId xmlns:a16="http://schemas.microsoft.com/office/drawing/2014/main" id="{75A5516E-FD7C-44D5-B6C0-22A550F16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66" y="5320720"/>
            <a:ext cx="6005834" cy="779188"/>
          </a:xfrm>
          <a:prstGeom prst="roundRect">
            <a:avLst>
              <a:gd name="adj" fmla="val 7000"/>
            </a:avLst>
          </a:prstGeom>
          <a:noFill/>
          <a:ln w="57150">
            <a:solidFill>
              <a:srgbClr val="D0C3B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51226" tIns="51226" rIns="51226" bIns="51226" anchor="t" anchorCtr="0">
            <a:spAutoFit/>
          </a:bodyPr>
          <a:lstStyle/>
          <a:p>
            <a:pPr algn="just" rtl="1">
              <a:defRPr/>
            </a:pPr>
            <a:r>
              <a:rPr lang="fa-IR" sz="1401" dirty="0">
                <a:cs typeface="B Nazanin" panose="00000400000000000000" pitchFamily="2" charset="-78"/>
              </a:rPr>
              <a:t>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</a:t>
            </a:r>
          </a:p>
        </p:txBody>
      </p:sp>
      <p:sp>
        <p:nvSpPr>
          <p:cNvPr id="16" name="Round Same Side Corner Rectangle 8">
            <a:extLst>
              <a:ext uri="{FF2B5EF4-FFF2-40B4-BE49-F238E27FC236}">
                <a16:creationId xmlns:a16="http://schemas.microsoft.com/office/drawing/2014/main" id="{E3504175-8F3D-4E28-905B-6DCA1D8492E4}"/>
              </a:ext>
            </a:extLst>
          </p:cNvPr>
          <p:cNvSpPr/>
          <p:nvPr/>
        </p:nvSpPr>
        <p:spPr>
          <a:xfrm>
            <a:off x="90166" y="4986098"/>
            <a:ext cx="6005834" cy="319382"/>
          </a:xfrm>
          <a:prstGeom prst="round2SameRect">
            <a:avLst/>
          </a:prstGeom>
          <a:gradFill flip="none" rotWithShape="1">
            <a:gsLst>
              <a:gs pos="52500">
                <a:srgbClr val="7A8869"/>
              </a:gs>
              <a:gs pos="13000">
                <a:srgbClr val="234C20"/>
              </a:gs>
              <a:gs pos="92000">
                <a:schemeClr val="accent6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rgbClr val="4620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1541" dirty="0">
                <a:cs typeface="B Titr" panose="00000700000000000000" pitchFamily="2" charset="-78"/>
              </a:rPr>
              <a:t>نتیجه‏گیری </a:t>
            </a:r>
            <a:r>
              <a:rPr lang="en-US" sz="1541" dirty="0">
                <a:cs typeface="B Titr" panose="00000700000000000000" pitchFamily="2" charset="-78"/>
              </a:rPr>
              <a:t> </a:t>
            </a:r>
            <a:r>
              <a:rPr lang="fa-IR" sz="1541" dirty="0">
                <a:cs typeface="B Titr" panose="00000700000000000000" pitchFamily="2" charset="-78"/>
              </a:rPr>
              <a:t>(تعداد کلمه؟):</a:t>
            </a:r>
          </a:p>
        </p:txBody>
      </p:sp>
      <p:sp>
        <p:nvSpPr>
          <p:cNvPr id="17" name="AutoShape 4">
            <a:extLst>
              <a:ext uri="{FF2B5EF4-FFF2-40B4-BE49-F238E27FC236}">
                <a16:creationId xmlns:a16="http://schemas.microsoft.com/office/drawing/2014/main" id="{47B61575-6278-4F35-AD9A-4323D369A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65" y="6338677"/>
            <a:ext cx="6005834" cy="331233"/>
          </a:xfrm>
          <a:prstGeom prst="roundRect">
            <a:avLst>
              <a:gd name="adj" fmla="val 7000"/>
            </a:avLst>
          </a:prstGeom>
          <a:noFill/>
          <a:ln w="57150">
            <a:solidFill>
              <a:srgbClr val="D0C3B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51226" tIns="51226" rIns="51226" bIns="51226" anchor="t" anchorCtr="0">
            <a:spAutoFit/>
          </a:bodyPr>
          <a:lstStyle/>
          <a:p>
            <a:pPr algn="just" rtl="1">
              <a:defRPr/>
            </a:pP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Nazanin" panose="00000400000000000000" pitchFamily="2" charset="-78"/>
              </a:rPr>
              <a:t>شامل چند منبع منتخب (3 تا 5 منبع) استفاده شده در تهیه پوستر باشد</a:t>
            </a:r>
            <a:endParaRPr lang="fa-IR" sz="1120" dirty="0">
              <a:cs typeface="B Nazanin" panose="00000400000000000000" pitchFamily="2" charset="-78"/>
            </a:endParaRPr>
          </a:p>
        </p:txBody>
      </p:sp>
      <p:sp>
        <p:nvSpPr>
          <p:cNvPr id="18" name="Round Same Side Corner Rectangle 8">
            <a:extLst>
              <a:ext uri="{FF2B5EF4-FFF2-40B4-BE49-F238E27FC236}">
                <a16:creationId xmlns:a16="http://schemas.microsoft.com/office/drawing/2014/main" id="{9D190C7D-2639-4D80-A0AB-D4D940BF8377}"/>
              </a:ext>
            </a:extLst>
          </p:cNvPr>
          <p:cNvSpPr/>
          <p:nvPr/>
        </p:nvSpPr>
        <p:spPr>
          <a:xfrm>
            <a:off x="90166" y="6085688"/>
            <a:ext cx="6005834" cy="231485"/>
          </a:xfrm>
          <a:prstGeom prst="round2SameRect">
            <a:avLst/>
          </a:prstGeom>
          <a:gradFill flip="none" rotWithShape="1">
            <a:gsLst>
              <a:gs pos="52500">
                <a:srgbClr val="7A8869"/>
              </a:gs>
              <a:gs pos="13000">
                <a:srgbClr val="234C20"/>
              </a:gs>
              <a:gs pos="92000">
                <a:schemeClr val="accent6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rgbClr val="4620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1541">
                <a:cs typeface="B Titr" panose="00000700000000000000" pitchFamily="2" charset="-78"/>
              </a:rPr>
              <a:t>منابع:</a:t>
            </a:r>
            <a:endParaRPr lang="fa-IR" sz="1541" dirty="0">
              <a:cs typeface="B Titr" panose="00000700000000000000" pitchFamily="2" charset="-78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3D138C2-2F8B-44C0-ADE3-91E471F8E672}"/>
              </a:ext>
            </a:extLst>
          </p:cNvPr>
          <p:cNvGrpSpPr/>
          <p:nvPr/>
        </p:nvGrpSpPr>
        <p:grpSpPr>
          <a:xfrm>
            <a:off x="1" y="-12542"/>
            <a:ext cx="12178250" cy="1530611"/>
            <a:chOff x="3" y="4115964"/>
            <a:chExt cx="43954909" cy="7261775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43F472B-0F73-41D8-A540-87C17F247533}"/>
                </a:ext>
              </a:extLst>
            </p:cNvPr>
            <p:cNvSpPr/>
            <p:nvPr/>
          </p:nvSpPr>
          <p:spPr>
            <a:xfrm>
              <a:off x="3" y="4115964"/>
              <a:ext cx="43861580" cy="1462792"/>
            </a:xfrm>
            <a:prstGeom prst="rect">
              <a:avLst/>
            </a:prstGeom>
            <a:solidFill>
              <a:srgbClr val="234C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5806" tIns="12903" rIns="25806" bIns="12903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129023"/>
              <a:endParaRPr lang="en-US" sz="508" dirty="0">
                <a:solidFill>
                  <a:prstClr val="white"/>
                </a:solidFill>
              </a:endParaRPr>
            </a:p>
          </p:txBody>
        </p:sp>
        <p:sp>
          <p:nvSpPr>
            <p:cNvPr id="61" name="Flowchart: Manual Operation 20">
              <a:extLst>
                <a:ext uri="{FF2B5EF4-FFF2-40B4-BE49-F238E27FC236}">
                  <a16:creationId xmlns:a16="http://schemas.microsoft.com/office/drawing/2014/main" id="{23185E36-194E-4A67-B2D9-7ED358145B05}"/>
                </a:ext>
              </a:extLst>
            </p:cNvPr>
            <p:cNvSpPr/>
            <p:nvPr/>
          </p:nvSpPr>
          <p:spPr>
            <a:xfrm>
              <a:off x="32199442" y="4255809"/>
              <a:ext cx="11662141" cy="2259788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  <a:gd name="connsiteX0" fmla="*/ 0 w 10051"/>
                <a:gd name="connsiteY0" fmla="*/ 0 h 10000"/>
                <a:gd name="connsiteX1" fmla="*/ 10000 w 10051"/>
                <a:gd name="connsiteY1" fmla="*/ 0 h 10000"/>
                <a:gd name="connsiteX2" fmla="*/ 10051 w 10051"/>
                <a:gd name="connsiteY2" fmla="*/ 10000 h 10000"/>
                <a:gd name="connsiteX3" fmla="*/ 2000 w 10051"/>
                <a:gd name="connsiteY3" fmla="*/ 10000 h 10000"/>
                <a:gd name="connsiteX4" fmla="*/ 0 w 10051"/>
                <a:gd name="connsiteY4" fmla="*/ 0 h 10000"/>
                <a:gd name="connsiteX0" fmla="*/ 0 w 10051"/>
                <a:gd name="connsiteY0" fmla="*/ 0 h 10000"/>
                <a:gd name="connsiteX1" fmla="*/ 10000 w 10051"/>
                <a:gd name="connsiteY1" fmla="*/ 0 h 10000"/>
                <a:gd name="connsiteX2" fmla="*/ 10051 w 10051"/>
                <a:gd name="connsiteY2" fmla="*/ 10000 h 10000"/>
                <a:gd name="connsiteX3" fmla="*/ 1072 w 10051"/>
                <a:gd name="connsiteY3" fmla="*/ 10000 h 10000"/>
                <a:gd name="connsiteX4" fmla="*/ 0 w 10051"/>
                <a:gd name="connsiteY4" fmla="*/ 0 h 10000"/>
                <a:gd name="connsiteX0" fmla="*/ 0 w 10051"/>
                <a:gd name="connsiteY0" fmla="*/ 0 h 10000"/>
                <a:gd name="connsiteX1" fmla="*/ 10000 w 10051"/>
                <a:gd name="connsiteY1" fmla="*/ 0 h 10000"/>
                <a:gd name="connsiteX2" fmla="*/ 10051 w 10051"/>
                <a:gd name="connsiteY2" fmla="*/ 10000 h 10000"/>
                <a:gd name="connsiteX3" fmla="*/ 1072 w 10051"/>
                <a:gd name="connsiteY3" fmla="*/ 10000 h 10000"/>
                <a:gd name="connsiteX4" fmla="*/ 331 w 10051"/>
                <a:gd name="connsiteY4" fmla="*/ 4330 h 10000"/>
                <a:gd name="connsiteX5" fmla="*/ 0 w 10051"/>
                <a:gd name="connsiteY5" fmla="*/ 0 h 10000"/>
                <a:gd name="connsiteX0" fmla="*/ 0 w 10051"/>
                <a:gd name="connsiteY0" fmla="*/ 0 h 10000"/>
                <a:gd name="connsiteX1" fmla="*/ 10000 w 10051"/>
                <a:gd name="connsiteY1" fmla="*/ 0 h 10000"/>
                <a:gd name="connsiteX2" fmla="*/ 10051 w 10051"/>
                <a:gd name="connsiteY2" fmla="*/ 10000 h 10000"/>
                <a:gd name="connsiteX3" fmla="*/ 1072 w 10051"/>
                <a:gd name="connsiteY3" fmla="*/ 10000 h 10000"/>
                <a:gd name="connsiteX4" fmla="*/ 711 w 10051"/>
                <a:gd name="connsiteY4" fmla="*/ 7789 h 10000"/>
                <a:gd name="connsiteX5" fmla="*/ 331 w 10051"/>
                <a:gd name="connsiteY5" fmla="*/ 4330 h 10000"/>
                <a:gd name="connsiteX6" fmla="*/ 0 w 10051"/>
                <a:gd name="connsiteY6" fmla="*/ 0 h 10000"/>
                <a:gd name="connsiteX0" fmla="*/ 0 w 10051"/>
                <a:gd name="connsiteY0" fmla="*/ 0 h 10000"/>
                <a:gd name="connsiteX1" fmla="*/ 10000 w 10051"/>
                <a:gd name="connsiteY1" fmla="*/ 0 h 10000"/>
                <a:gd name="connsiteX2" fmla="*/ 10051 w 10051"/>
                <a:gd name="connsiteY2" fmla="*/ 10000 h 10000"/>
                <a:gd name="connsiteX3" fmla="*/ 1072 w 10051"/>
                <a:gd name="connsiteY3" fmla="*/ 10000 h 10000"/>
                <a:gd name="connsiteX4" fmla="*/ 711 w 10051"/>
                <a:gd name="connsiteY4" fmla="*/ 7789 h 10000"/>
                <a:gd name="connsiteX5" fmla="*/ 331 w 10051"/>
                <a:gd name="connsiteY5" fmla="*/ 4330 h 10000"/>
                <a:gd name="connsiteX6" fmla="*/ 0 w 10051"/>
                <a:gd name="connsiteY6" fmla="*/ 0 h 10000"/>
                <a:gd name="connsiteX0" fmla="*/ 0 w 10051"/>
                <a:gd name="connsiteY0" fmla="*/ 0 h 10000"/>
                <a:gd name="connsiteX1" fmla="*/ 10000 w 10051"/>
                <a:gd name="connsiteY1" fmla="*/ 0 h 10000"/>
                <a:gd name="connsiteX2" fmla="*/ 10051 w 10051"/>
                <a:gd name="connsiteY2" fmla="*/ 10000 h 10000"/>
                <a:gd name="connsiteX3" fmla="*/ 1072 w 10051"/>
                <a:gd name="connsiteY3" fmla="*/ 10000 h 10000"/>
                <a:gd name="connsiteX4" fmla="*/ 711 w 10051"/>
                <a:gd name="connsiteY4" fmla="*/ 7789 h 10000"/>
                <a:gd name="connsiteX5" fmla="*/ 331 w 10051"/>
                <a:gd name="connsiteY5" fmla="*/ 4330 h 10000"/>
                <a:gd name="connsiteX6" fmla="*/ 0 w 10051"/>
                <a:gd name="connsiteY6" fmla="*/ 0 h 10000"/>
                <a:gd name="connsiteX0" fmla="*/ 0 w 10060"/>
                <a:gd name="connsiteY0" fmla="*/ 121 h 10121"/>
                <a:gd name="connsiteX1" fmla="*/ 10056 w 10060"/>
                <a:gd name="connsiteY1" fmla="*/ 0 h 10121"/>
                <a:gd name="connsiteX2" fmla="*/ 10051 w 10060"/>
                <a:gd name="connsiteY2" fmla="*/ 10121 h 10121"/>
                <a:gd name="connsiteX3" fmla="*/ 1072 w 10060"/>
                <a:gd name="connsiteY3" fmla="*/ 10121 h 10121"/>
                <a:gd name="connsiteX4" fmla="*/ 711 w 10060"/>
                <a:gd name="connsiteY4" fmla="*/ 7910 h 10121"/>
                <a:gd name="connsiteX5" fmla="*/ 331 w 10060"/>
                <a:gd name="connsiteY5" fmla="*/ 4451 h 10121"/>
                <a:gd name="connsiteX6" fmla="*/ 0 w 10060"/>
                <a:gd name="connsiteY6" fmla="*/ 121 h 10121"/>
                <a:gd name="connsiteX0" fmla="*/ 0 w 10051"/>
                <a:gd name="connsiteY0" fmla="*/ 121 h 10121"/>
                <a:gd name="connsiteX1" fmla="*/ 10009 w 10051"/>
                <a:gd name="connsiteY1" fmla="*/ 0 h 10121"/>
                <a:gd name="connsiteX2" fmla="*/ 10051 w 10051"/>
                <a:gd name="connsiteY2" fmla="*/ 10121 h 10121"/>
                <a:gd name="connsiteX3" fmla="*/ 1072 w 10051"/>
                <a:gd name="connsiteY3" fmla="*/ 10121 h 10121"/>
                <a:gd name="connsiteX4" fmla="*/ 711 w 10051"/>
                <a:gd name="connsiteY4" fmla="*/ 7910 h 10121"/>
                <a:gd name="connsiteX5" fmla="*/ 331 w 10051"/>
                <a:gd name="connsiteY5" fmla="*/ 4451 h 10121"/>
                <a:gd name="connsiteX6" fmla="*/ 0 w 10051"/>
                <a:gd name="connsiteY6" fmla="*/ 121 h 10121"/>
                <a:gd name="connsiteX0" fmla="*/ 0 w 10014"/>
                <a:gd name="connsiteY0" fmla="*/ 121 h 10121"/>
                <a:gd name="connsiteX1" fmla="*/ 10009 w 10014"/>
                <a:gd name="connsiteY1" fmla="*/ 0 h 10121"/>
                <a:gd name="connsiteX2" fmla="*/ 10014 w 10014"/>
                <a:gd name="connsiteY2" fmla="*/ 10121 h 10121"/>
                <a:gd name="connsiteX3" fmla="*/ 1072 w 10014"/>
                <a:gd name="connsiteY3" fmla="*/ 10121 h 10121"/>
                <a:gd name="connsiteX4" fmla="*/ 711 w 10014"/>
                <a:gd name="connsiteY4" fmla="*/ 7910 h 10121"/>
                <a:gd name="connsiteX5" fmla="*/ 331 w 10014"/>
                <a:gd name="connsiteY5" fmla="*/ 4451 h 10121"/>
                <a:gd name="connsiteX6" fmla="*/ 0 w 10014"/>
                <a:gd name="connsiteY6" fmla="*/ 121 h 10121"/>
                <a:gd name="connsiteX0" fmla="*/ 0 w 10014"/>
                <a:gd name="connsiteY0" fmla="*/ 60 h 10060"/>
                <a:gd name="connsiteX1" fmla="*/ 9990 w 10014"/>
                <a:gd name="connsiteY1" fmla="*/ 0 h 10060"/>
                <a:gd name="connsiteX2" fmla="*/ 10014 w 10014"/>
                <a:gd name="connsiteY2" fmla="*/ 10060 h 10060"/>
                <a:gd name="connsiteX3" fmla="*/ 1072 w 10014"/>
                <a:gd name="connsiteY3" fmla="*/ 10060 h 10060"/>
                <a:gd name="connsiteX4" fmla="*/ 711 w 10014"/>
                <a:gd name="connsiteY4" fmla="*/ 7849 h 10060"/>
                <a:gd name="connsiteX5" fmla="*/ 331 w 10014"/>
                <a:gd name="connsiteY5" fmla="*/ 4390 h 10060"/>
                <a:gd name="connsiteX6" fmla="*/ 0 w 10014"/>
                <a:gd name="connsiteY6" fmla="*/ 60 h 10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14" h="10060">
                  <a:moveTo>
                    <a:pt x="0" y="60"/>
                  </a:moveTo>
                  <a:lnTo>
                    <a:pt x="9990" y="0"/>
                  </a:lnTo>
                  <a:cubicBezTo>
                    <a:pt x="10007" y="3333"/>
                    <a:pt x="9997" y="6727"/>
                    <a:pt x="10014" y="10060"/>
                  </a:cubicBezTo>
                  <a:lnTo>
                    <a:pt x="1072" y="10060"/>
                  </a:lnTo>
                  <a:cubicBezTo>
                    <a:pt x="952" y="9323"/>
                    <a:pt x="831" y="8586"/>
                    <a:pt x="711" y="7849"/>
                  </a:cubicBezTo>
                  <a:cubicBezTo>
                    <a:pt x="584" y="6696"/>
                    <a:pt x="458" y="5543"/>
                    <a:pt x="331" y="4390"/>
                  </a:cubicBezTo>
                  <a:cubicBezTo>
                    <a:pt x="221" y="2947"/>
                    <a:pt x="110" y="1503"/>
                    <a:pt x="0" y="60"/>
                  </a:cubicBezTo>
                  <a:close/>
                </a:path>
              </a:pathLst>
            </a:custGeom>
            <a:solidFill>
              <a:srgbClr val="234C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5806" tIns="12903" rIns="25806" bIns="12903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129023"/>
              <a:endParaRPr lang="en-US" sz="508" dirty="0">
                <a:solidFill>
                  <a:prstClr val="white"/>
                </a:solidFill>
              </a:endParaRPr>
            </a:p>
          </p:txBody>
        </p:sp>
        <p:sp>
          <p:nvSpPr>
            <p:cNvPr id="63" name="Flowchart: Delay 62">
              <a:extLst>
                <a:ext uri="{FF2B5EF4-FFF2-40B4-BE49-F238E27FC236}">
                  <a16:creationId xmlns:a16="http://schemas.microsoft.com/office/drawing/2014/main" id="{2A882C63-87AB-46A7-A948-81A89DC38E2D}"/>
                </a:ext>
              </a:extLst>
            </p:cNvPr>
            <p:cNvSpPr/>
            <p:nvPr/>
          </p:nvSpPr>
          <p:spPr>
            <a:xfrm>
              <a:off x="32378961" y="5582651"/>
              <a:ext cx="3638751" cy="4111869"/>
            </a:xfrm>
            <a:prstGeom prst="flowChartDelay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5806" tIns="12903" rIns="25806" bIns="12903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129023"/>
              <a:endParaRPr lang="en-US" sz="508" dirty="0">
                <a:solidFill>
                  <a:prstClr val="white"/>
                </a:solidFill>
              </a:endParaRPr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B49CB836-A506-41DB-8174-D1A207C676A6}"/>
                </a:ext>
              </a:extLst>
            </p:cNvPr>
            <p:cNvGrpSpPr/>
            <p:nvPr/>
          </p:nvGrpSpPr>
          <p:grpSpPr>
            <a:xfrm>
              <a:off x="93332" y="10049878"/>
              <a:ext cx="43861580" cy="1327861"/>
              <a:chOff x="93332" y="10049878"/>
              <a:chExt cx="43861580" cy="1327861"/>
            </a:xfrm>
          </p:grpSpPr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46342C15-3758-46DB-82A7-D6335A323D19}"/>
                  </a:ext>
                </a:extLst>
              </p:cNvPr>
              <p:cNvSpPr/>
              <p:nvPr/>
            </p:nvSpPr>
            <p:spPr>
              <a:xfrm>
                <a:off x="93332" y="10480618"/>
                <a:ext cx="43861580" cy="897121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25806" tIns="12903" rIns="25806" bIns="1290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29023"/>
                <a:endParaRPr lang="en-US" sz="508" dirty="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6E3B47C9-DD10-43B1-8CFC-3ABAA3561251}"/>
                  </a:ext>
                </a:extLst>
              </p:cNvPr>
              <p:cNvGrpSpPr/>
              <p:nvPr/>
            </p:nvGrpSpPr>
            <p:grpSpPr>
              <a:xfrm>
                <a:off x="13307823" y="10049878"/>
                <a:ext cx="30647089" cy="966360"/>
                <a:chOff x="13307823" y="10049878"/>
                <a:chExt cx="30647089" cy="966360"/>
              </a:xfrm>
            </p:grpSpPr>
            <p:sp>
              <p:nvSpPr>
                <p:cNvPr id="80" name="Flowchart: Data 40">
                  <a:extLst>
                    <a:ext uri="{FF2B5EF4-FFF2-40B4-BE49-F238E27FC236}">
                      <a16:creationId xmlns:a16="http://schemas.microsoft.com/office/drawing/2014/main" id="{1DCDE0D0-AE50-47BE-A555-442F771D3518}"/>
                    </a:ext>
                  </a:extLst>
                </p:cNvPr>
                <p:cNvSpPr/>
                <p:nvPr/>
              </p:nvSpPr>
              <p:spPr>
                <a:xfrm>
                  <a:off x="13307823" y="10049878"/>
                  <a:ext cx="1266906" cy="966360"/>
                </a:xfrm>
                <a:custGeom>
                  <a:avLst/>
                  <a:gdLst>
                    <a:gd name="connsiteX0" fmla="*/ 0 w 10000"/>
                    <a:gd name="connsiteY0" fmla="*/ 10000 h 10000"/>
                    <a:gd name="connsiteX1" fmla="*/ 2000 w 10000"/>
                    <a:gd name="connsiteY1" fmla="*/ 0 h 10000"/>
                    <a:gd name="connsiteX2" fmla="*/ 10000 w 10000"/>
                    <a:gd name="connsiteY2" fmla="*/ 0 h 10000"/>
                    <a:gd name="connsiteX3" fmla="*/ 8000 w 10000"/>
                    <a:gd name="connsiteY3" fmla="*/ 10000 h 10000"/>
                    <a:gd name="connsiteX4" fmla="*/ 0 w 10000"/>
                    <a:gd name="connsiteY4" fmla="*/ 10000 h 10000"/>
                    <a:gd name="connsiteX0" fmla="*/ 0 w 13000"/>
                    <a:gd name="connsiteY0" fmla="*/ 10000 h 10000"/>
                    <a:gd name="connsiteX1" fmla="*/ 5000 w 13000"/>
                    <a:gd name="connsiteY1" fmla="*/ 0 h 10000"/>
                    <a:gd name="connsiteX2" fmla="*/ 13000 w 13000"/>
                    <a:gd name="connsiteY2" fmla="*/ 0 h 10000"/>
                    <a:gd name="connsiteX3" fmla="*/ 11000 w 13000"/>
                    <a:gd name="connsiteY3" fmla="*/ 10000 h 10000"/>
                    <a:gd name="connsiteX4" fmla="*/ 0 w 13000"/>
                    <a:gd name="connsiteY4" fmla="*/ 10000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000" h="10000">
                      <a:moveTo>
                        <a:pt x="0" y="10000"/>
                      </a:moveTo>
                      <a:lnTo>
                        <a:pt x="5000" y="0"/>
                      </a:lnTo>
                      <a:lnTo>
                        <a:pt x="13000" y="0"/>
                      </a:lnTo>
                      <a:lnTo>
                        <a:pt x="11000" y="10000"/>
                      </a:lnTo>
                      <a:lnTo>
                        <a:pt x="0" y="10000"/>
                      </a:lnTo>
                      <a:close/>
                    </a:path>
                  </a:pathLst>
                </a:custGeom>
                <a:solidFill>
                  <a:srgbClr val="99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25806" tIns="12903" rIns="25806" bIns="12903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defTabSz="129023"/>
                  <a:endParaRPr lang="en-US" sz="508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5D966F15-5571-4D1E-AB5D-F48006E76C6F}"/>
                    </a:ext>
                  </a:extLst>
                </p:cNvPr>
                <p:cNvSpPr/>
                <p:nvPr/>
              </p:nvSpPr>
              <p:spPr>
                <a:xfrm>
                  <a:off x="14339374" y="10068200"/>
                  <a:ext cx="29615538" cy="931675"/>
                </a:xfrm>
                <a:prstGeom prst="rect">
                  <a:avLst/>
                </a:prstGeom>
                <a:solidFill>
                  <a:srgbClr val="99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25806" tIns="12903" rIns="25806" bIns="12903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defTabSz="129023"/>
                  <a:endParaRPr lang="en-US" sz="508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734A7B78-A063-487C-B2C1-2C09E24F7C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749777" y="6565503"/>
              <a:ext cx="2357733" cy="3220156"/>
            </a:xfrm>
            <a:prstGeom prst="rect">
              <a:avLst/>
            </a:prstGeom>
          </p:spPr>
        </p:pic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13D14B30-9A8A-477B-BEF9-0B074ACE88B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87566" y="6717166"/>
              <a:ext cx="2063027" cy="3054013"/>
            </a:xfrm>
            <a:prstGeom prst="rect">
              <a:avLst/>
            </a:prstGeom>
          </p:spPr>
        </p:pic>
      </p:grp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8121408-E244-B699-438D-E9DC9A5A2948}"/>
              </a:ext>
            </a:extLst>
          </p:cNvPr>
          <p:cNvSpPr/>
          <p:nvPr/>
        </p:nvSpPr>
        <p:spPr>
          <a:xfrm>
            <a:off x="736689" y="1609158"/>
            <a:ext cx="1301752" cy="190928"/>
          </a:xfrm>
          <a:prstGeom prst="roundRect">
            <a:avLst/>
          </a:prstGeom>
          <a:solidFill>
            <a:srgbClr val="46200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112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کدمقاله: </a:t>
            </a:r>
            <a:r>
              <a:rPr lang="en-US" sz="1120" dirty="0">
                <a:latin typeface="Times New Roman" panose="02020603050405020304" pitchFamily="18" charset="0"/>
                <a:cs typeface="B Nazanin" panose="00000400000000000000" pitchFamily="2" charset="-78"/>
              </a:rPr>
              <a:t>….-IMYC6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40947D30-2DF6-7E1B-AC8B-D6C3B7635F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6972" y="507768"/>
            <a:ext cx="716757" cy="707633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EF33F25E-9408-4807-BAA7-5131AF6B64D8}"/>
              </a:ext>
            </a:extLst>
          </p:cNvPr>
          <p:cNvSpPr/>
          <p:nvPr/>
        </p:nvSpPr>
        <p:spPr>
          <a:xfrm>
            <a:off x="4571242" y="325509"/>
            <a:ext cx="2845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9023"/>
            <a:r>
              <a:rPr lang="fa-IR" b="1" dirty="0">
                <a:solidFill>
                  <a:schemeClr val="tx1">
                    <a:lumMod val="95000"/>
                    <a:lumOff val="5000"/>
                  </a:schemeClr>
                </a:solidFill>
                <a:latin typeface="IRElham" panose="02000506000000020002" pitchFamily="2" charset="-78"/>
                <a:cs typeface="B Nazanin" panose="00000400000000000000" pitchFamily="2" charset="-78"/>
              </a:rPr>
              <a:t>ششمین کنگره قارچ شناسی ایران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81B3A69-9B0C-4F36-BB59-1E08F0CB5A11}"/>
              </a:ext>
            </a:extLst>
          </p:cNvPr>
          <p:cNvSpPr/>
          <p:nvPr/>
        </p:nvSpPr>
        <p:spPr>
          <a:xfrm>
            <a:off x="4322678" y="621673"/>
            <a:ext cx="34579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9023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6th Iranian Mycological Congress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F9C51BE-A6C9-45C5-965E-8BA017FBDD1F}"/>
              </a:ext>
            </a:extLst>
          </p:cNvPr>
          <p:cNvSpPr/>
          <p:nvPr/>
        </p:nvSpPr>
        <p:spPr>
          <a:xfrm>
            <a:off x="6121759" y="938261"/>
            <a:ext cx="16594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129023" rtl="1"/>
            <a:r>
              <a:rPr lang="fa-IR" sz="1600" b="1" dirty="0">
                <a:cs typeface="B Nazanin" panose="00000400000000000000" pitchFamily="2" charset="-78"/>
              </a:rPr>
              <a:t>29-27  تیرماه 1405 </a:t>
            </a:r>
            <a:endParaRPr lang="en-US" sz="1600" dirty="0">
              <a:cs typeface="B Nazanin" panose="00000400000000000000" pitchFamily="2" charset="-78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FA8FDAA-FE53-4782-8D58-E92D160B9EC9}"/>
              </a:ext>
            </a:extLst>
          </p:cNvPr>
          <p:cNvSpPr/>
          <p:nvPr/>
        </p:nvSpPr>
        <p:spPr>
          <a:xfrm>
            <a:off x="4330968" y="939993"/>
            <a:ext cx="149592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444444"/>
                </a:solidFill>
                <a:latin typeface="arial" panose="020B0604020202020204" pitchFamily="34" charset="0"/>
              </a:rPr>
              <a:t>18-20 July 2026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506072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363</TotalTime>
  <Words>485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IRElham</vt:lpstr>
      <vt:lpstr>Times New Roman</vt:lpstr>
      <vt:lpstr>فهفق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dehghani-l</dc:creator>
  <cp:lastModifiedBy>2025</cp:lastModifiedBy>
  <cp:revision>55</cp:revision>
  <dcterms:created xsi:type="dcterms:W3CDTF">2025-05-21T08:36:16Z</dcterms:created>
  <dcterms:modified xsi:type="dcterms:W3CDTF">2026-05-26T10:42:29Z</dcterms:modified>
</cp:coreProperties>
</file>